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57" r:id="rId4"/>
    <p:sldId id="260" r:id="rId5"/>
    <p:sldId id="265" r:id="rId6"/>
    <p:sldId id="281" r:id="rId7"/>
    <p:sldId id="267" r:id="rId8"/>
    <p:sldId id="268" r:id="rId9"/>
    <p:sldId id="272" r:id="rId10"/>
    <p:sldId id="279" r:id="rId11"/>
    <p:sldId id="280" r:id="rId12"/>
    <p:sldId id="290" r:id="rId13"/>
    <p:sldId id="269" r:id="rId14"/>
    <p:sldId id="282" r:id="rId15"/>
    <p:sldId id="283" r:id="rId16"/>
    <p:sldId id="284" r:id="rId17"/>
    <p:sldId id="285" r:id="rId18"/>
    <p:sldId id="289" r:id="rId19"/>
    <p:sldId id="270" r:id="rId20"/>
    <p:sldId id="262" r:id="rId21"/>
    <p:sldId id="271" r:id="rId22"/>
    <p:sldId id="273" r:id="rId23"/>
    <p:sldId id="288" r:id="rId24"/>
    <p:sldId id="291" r:id="rId25"/>
    <p:sldId id="274" r:id="rId26"/>
    <p:sldId id="276" r:id="rId27"/>
    <p:sldId id="278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FF48-1AC2-425F-91D9-5B0875D6228A}" v="2" dt="2023-07-26T14:14:59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7T18:26:5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26 24575,'272'-14'0,"286"8"0,-476 3 0,-24 1 0,1 1 0,108 15 0,-100-2 0,-58-11 0,-4-1 0,0 0 0,0 0 0,0 1 0,0 0 0,-1 0 0,1 0 0,0 0 0,5 3 0,-9-3 0,1 1 0,-1-1 0,0 1 0,1-1 0,-1 1 0,0-1 0,0 1 0,0-1 0,0 1 0,0 0 0,0 0 0,-1 0 0,1-1 0,-1 1 0,1 0 0,-1 0 0,1 0 0,-1 0 0,0 0 0,0 0 0,0 0 0,0 0 0,-1 2 0,1 48 0,0-8 0,-8 57 0,8-99 0,-1-1 0,0 1 0,0-1 0,0 1 0,0-1 0,0 0 0,0 0 0,-1 1 0,1-1 0,0 0 0,0 0 0,-1 0 0,1 0 0,-1 0 0,1-1 0,-1 1 0,1 0 0,-1-1 0,0 1 0,1-1 0,-1 0 0,0 1 0,1-1 0,-1 0 0,-2 0 0,-54 3 0,46-3 0,-223 14 0,-151-1 0,227-11 0,-165-4 0,319 1 0,-12 1 0,0-1 0,0-1 0,1 0 0,-1-1 0,1-1 0,-30-11 0,45 14 0,0 0 0,0 0 0,0-1 0,0 1 0,1 0 0,-1 0 0,0-1 0,1 1 0,-1 0 0,1-1 0,-1 1 0,1 0 0,0-1 0,-1 1 0,1-1 0,0 1 0,0-1 0,0-2 0,2-36 0,-1 24 0,-3-31-65,1 35-79,0-1-1,0 0 1,1 0-1,1 0 1,0 1-1,1-1 1,0 0-1,6-15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2F3C-D3F0-4AEC-A1F3-B856D1308CFD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17001-FA61-43E2-9C6E-64E7F3E31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0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D32-F018-AD77-E67A-CE50CE3D6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DFA0-907A-C11A-35C7-0CE26431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E527-FCE8-8DB0-7452-47344D8E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982A-E1AE-4490-9AF0-E04EE70B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EF44E-F500-3BDA-1226-2508202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82D-6C64-9CBB-5ACA-B13027E2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48C46-EF44-0AA3-6F6D-5DECDE286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1F400-A50B-6FD6-CC74-DC73D3F0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99151-45EC-B4FE-B7AD-9D52EBD5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C537-6500-36F6-531E-C508DEB3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2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DB767-C70E-30C2-712E-15BECB49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E9339-427D-744B-DFF7-DAF7F9F3E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3C54-5CBC-49CA-BED0-8E5DC134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EE5E-E5B5-C42E-28BF-2DEDDD29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AAF70-D732-2C50-87EC-8ED7B2F4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BA38-5A13-0D8F-DC14-7D8A1445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A465E-0A93-7421-6B21-3D2C2DB9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523-DE00-9EB2-1ED8-4FDA6D4F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078E-6D2C-702A-5BA4-1375D5F1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E7287-492E-9FFD-67D6-E480EB52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C5E6-4032-8E48-E9BB-A90C575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B796F-884A-CE86-ED13-EFBB5F3AD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B119-D7A1-002B-924B-34C7D2CE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7A7C-45A4-63DB-2C9C-30CC49CB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8B2B-88E2-AE9F-1BB6-C09D559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0AF4-DAD6-D328-7D48-A5A34D0A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C7E5-AD7E-14AF-58C3-9591E1359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8535E-0ED3-2F2C-B3DC-4A7AF5ABD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DBE47-DBB2-3FFF-6397-BFFBD49A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2EB2-74A4-46C5-CBCA-19F1E7C8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FBD34-95D1-2A23-EFDD-BDA858DD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E94A-00F1-6BB5-A4DE-25CBF04F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BE58A-C994-C25F-1184-205AEF98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9695F-0E02-2126-F33F-1F761E19E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49FF7-7606-E1E2-ED76-21471D19F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D931A-DB40-4A81-6ECA-7C168323D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4DA19-6E20-5356-1684-6AAAE525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FCE49-E813-9082-0569-1695E595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5A9F6-43B5-07FF-8849-AC124E5A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D0C-E5DE-D74E-32FC-44DF72D3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68DF1-7EDD-AA92-EA29-5DFD258A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78B17-59EF-8C3F-C567-5DD77403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2CDB7-18AE-38D0-A2BF-297BAB73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EB2E8-7D23-FE6E-6A52-F007E092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C13A7-8E95-5ED8-D3F7-D6FB1C98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A5CB5-F0E5-485E-AD92-700E6AA5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D559-E4F1-2510-3236-3E816879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1917-C083-2882-FEDD-1CB690EC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33E47-FAA9-AED5-DA5F-EE245C26B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45147-5FF0-2DEE-3604-D087364E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1C964-DF1A-AF79-88AD-2DC43720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9864-00B5-9502-987B-A083AAD8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1E91-8E3D-9CAA-0675-FC83BAA8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CBB00-9268-116E-E60A-CB0EFFD06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11A8E-F715-B924-CBC6-D8908F9E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ACB46-A0B0-C433-265F-9F8F3727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F139-023B-A249-6048-746FEB84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F5DAA-21F5-0ECF-1AE0-648E187B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9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9A337-4677-3636-F5CE-B1E5B2C7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A5662-3FB8-3AC3-5A75-53E9C98A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DC8F1-B0E6-4A72-AAB0-CD7183D6E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CBC91-C92A-43A0-AA70-06FDDE079E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25B4-6EE5-C1EE-A0E4-297511FE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0F25B-0215-B3AC-3038-70A8461D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8701346-E18D-93DF-3146-DBF9994665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l="21764" r="21764" b="38831"/>
          <a:stretch>
            <a:fillRect/>
          </a:stretch>
        </p:blipFill>
        <p:spPr>
          <a:xfrm>
            <a:off x="10868972" y="97339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594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Artificial_neural_networ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scopubs.org/doi/10.1200/PO.17.00011#:~:text=Level%20R1%20includes%20mutational%20events,respond%20to%20a%20standard%20therapy" TargetMode="External"/><Relationship Id="rId3" Type="http://schemas.openxmlformats.org/officeDocument/2006/relationships/hyperlink" Target="https://bjssjournals.onlinelibrary.wiley.com/doi/10.1002/bjs5.50341#:~:text=Metachronous%20metastasis%20was%20defined%20as,mm%20of%20the%20resection%20margin" TargetMode="External"/><Relationship Id="rId7" Type="http://schemas.openxmlformats.org/officeDocument/2006/relationships/hyperlink" Target="https://bmccancer.biomedcentral.com/articles/10.1186/s12885-019-6227-7#:~:text=The%20resulting%20MSIsensor%20score%20is,percentage%20of%20mutated%20microsatellite%20loci" TargetMode="External"/><Relationship Id="rId2" Type="http://schemas.openxmlformats.org/officeDocument/2006/relationships/hyperlink" Target="https://www.cancer.gov/publications/dictionaries/cancer-terms/def/metasta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ghtcolorectalcancer.org/facing-colorectal-cancer/diagnosis-and-treatment/diagnosis/what-is-msi-and-mss/" TargetMode="External"/><Relationship Id="rId5" Type="http://schemas.openxmlformats.org/officeDocument/2006/relationships/hyperlink" Target="https://www.ncbi.nlm.nih.gov/pmc/articles/PMC4304930/#:~:text=DNA%20polymerase%20epsilon%20(POLE)%20exonuclease,by%20The%20Cancer%20Genome%20Atlas" TargetMode="External"/><Relationship Id="rId4" Type="http://schemas.openxmlformats.org/officeDocument/2006/relationships/hyperlink" Target="https://www.ncbi.nlm.nih.gov/pmc/articles/PMC3349572/#:~:text=%22Synchronous%20metastasis%22%20and%20%22synchronous,of%20the%20primary%20colon%20cancer" TargetMode="External"/><Relationship Id="rId9" Type="http://schemas.openxmlformats.org/officeDocument/2006/relationships/hyperlink" Target="https://go.drugbank.com/drugs/DB0000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customXml" Target="../ink/ink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053D-6075-71F2-F49F-C36E933EB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925" y="355765"/>
            <a:ext cx="9758149" cy="3073235"/>
          </a:xfrm>
        </p:spPr>
        <p:txBody>
          <a:bodyPr>
            <a:noAutofit/>
          </a:bodyPr>
          <a:lstStyle/>
          <a:p>
            <a:r>
              <a:rPr lang="en-US" sz="4800" dirty="0"/>
              <a:t>Understanding variability in response to therapy across patients with colorectal cancer metastasizing to liver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2CD09-52A7-6752-9DE4-1AB8A3911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Adam </a:t>
            </a:r>
            <a:r>
              <a:rPr lang="pl-PL" dirty="0" err="1"/>
              <a:t>Wojtulewski</a:t>
            </a:r>
            <a:endParaRPr lang="pl-PL" dirty="0"/>
          </a:p>
          <a:p>
            <a:r>
              <a:rPr lang="pl-PL" dirty="0" err="1"/>
              <a:t>Moffitt</a:t>
            </a:r>
            <a:r>
              <a:rPr lang="pl-PL" dirty="0"/>
              <a:t> </a:t>
            </a:r>
            <a:r>
              <a:rPr lang="pl-PL" dirty="0" err="1"/>
              <a:t>Cancer</a:t>
            </a:r>
            <a:r>
              <a:rPr lang="pl-PL" dirty="0"/>
              <a:t> Center</a:t>
            </a:r>
          </a:p>
          <a:p>
            <a:r>
              <a:rPr lang="pl-PL" dirty="0"/>
              <a:t>Machine Learning </a:t>
            </a:r>
            <a:r>
              <a:rPr lang="pl-PL" dirty="0" err="1"/>
              <a:t>Department</a:t>
            </a:r>
            <a:endParaRPr lang="pl-PL" dirty="0"/>
          </a:p>
          <a:p>
            <a:r>
              <a:rPr lang="pl-PL" dirty="0"/>
              <a:t>Karolak 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4447-6B9E-6F17-A60B-41A70481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33" y="5269103"/>
            <a:ext cx="1233132" cy="12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Seaborn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More advanced form of visualization</a:t>
            </a:r>
          </a:p>
          <a:p>
            <a:pPr lvl="1"/>
            <a:r>
              <a:rPr lang="en-US" dirty="0"/>
              <a:t>Used to create more complex graph types</a:t>
            </a:r>
          </a:p>
          <a:p>
            <a:pPr lvl="1"/>
            <a:r>
              <a:rPr lang="en-US" dirty="0"/>
              <a:t>Dataset can be split using the parameters in the graph</a:t>
            </a:r>
          </a:p>
          <a:p>
            <a:pPr lvl="2"/>
            <a:r>
              <a:rPr lang="en-US" dirty="0"/>
              <a:t>Eliminates need for manually splitting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2FC74-15D8-F96B-8D1E-94D5B5ED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"/>
          <a:stretch/>
        </p:blipFill>
        <p:spPr>
          <a:xfrm>
            <a:off x="4778547" y="2399251"/>
            <a:ext cx="3212857" cy="2999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2DDC1-17DA-1AAC-5B62-400D97D3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915" y="2399251"/>
            <a:ext cx="3699022" cy="30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>
            <a:normAutofit/>
          </a:bodyPr>
          <a:lstStyle/>
          <a:p>
            <a:r>
              <a:rPr lang="en-US" dirty="0"/>
              <a:t>Previous 2 approaches have drawbacks:</a:t>
            </a:r>
          </a:p>
          <a:p>
            <a:pPr lvl="1"/>
            <a:r>
              <a:rPr lang="en-US" dirty="0"/>
              <a:t>Neither produces interactive plots</a:t>
            </a:r>
          </a:p>
          <a:p>
            <a:pPr lvl="1"/>
            <a:r>
              <a:rPr lang="en-US" dirty="0"/>
              <a:t>To much data</a:t>
            </a:r>
          </a:p>
          <a:p>
            <a:r>
              <a:rPr lang="en-US" dirty="0"/>
              <a:t>Function that incorporates </a:t>
            </a:r>
            <a:r>
              <a:rPr lang="en-US" dirty="0" err="1"/>
              <a:t>Plotly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Splits data according to parameters </a:t>
            </a:r>
          </a:p>
          <a:p>
            <a:pPr lvl="1"/>
            <a:r>
              <a:rPr lang="en-US" dirty="0"/>
              <a:t>Produces interactive plots for each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DD76F7-2EBF-16B1-B1CE-411D3CE4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98" y="1183744"/>
            <a:ext cx="2905125" cy="411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F50F4-52B8-4C14-3762-F717B5A82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37" y="1671638"/>
            <a:ext cx="7423845" cy="22910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2A5B57-B6AB-C241-946B-F8AEAD833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0" t="10494" r="1641"/>
          <a:stretch/>
        </p:blipFill>
        <p:spPr>
          <a:xfrm>
            <a:off x="4676440" y="4181474"/>
            <a:ext cx="7453242" cy="21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pl-PL" dirty="0"/>
              <a:t>K-</a:t>
            </a:r>
            <a:r>
              <a:rPr lang="pl-PL" dirty="0" err="1"/>
              <a:t>Mean</a:t>
            </a:r>
            <a:r>
              <a:rPr lang="pl-PL" dirty="0"/>
              <a:t> Clustering Works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ED20D0-D4FE-B6C9-35BA-24562E4A5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 err="1"/>
              <a:t>An</a:t>
            </a:r>
            <a:r>
              <a:rPr lang="pl-PL" dirty="0"/>
              <a:t> n </a:t>
            </a: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centroids</a:t>
            </a:r>
            <a:r>
              <a:rPr lang="en-US" dirty="0"/>
              <a:t> are randomly assigned on a plot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point is assigned to the nearest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is recomputed by taking the average position of all of the points in the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Algorithm repeats steps 2 and 3 until either the centroids do not change from iteration to iteration, or the upper limit of iterations is reached</a:t>
            </a:r>
          </a:p>
        </p:txBody>
      </p:sp>
    </p:spTree>
    <p:extLst>
      <p:ext uri="{BB962C8B-B14F-4D97-AF65-F5344CB8AC3E}">
        <p14:creationId xmlns:p14="http://schemas.microsoft.com/office/powerpoint/2010/main" val="299651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307A36-F338-93F6-6782-82A2416314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613" y="1380789"/>
            <a:ext cx="3264908" cy="97585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504EFB3-118F-957F-CE7C-6AB92C683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69223" y="1451736"/>
            <a:ext cx="3467581" cy="2555441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B2FFF5-A6E8-BE58-437F-508E81E4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13" y="2519095"/>
            <a:ext cx="5713188" cy="4137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45043B-00FB-F45C-8353-70AF9EC96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223" y="4033003"/>
            <a:ext cx="3433337" cy="26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3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41841C-7783-0E83-74A7-16EFBFF17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Function developed appends cluster number to original dataset</a:t>
            </a:r>
          </a:p>
          <a:p>
            <a:pPr lvl="1"/>
            <a:r>
              <a:rPr lang="en-US" dirty="0"/>
              <a:t>The patients in each cluster can be compared for similar traits</a:t>
            </a:r>
          </a:p>
          <a:p>
            <a:r>
              <a:rPr lang="en-US" dirty="0"/>
              <a:t>Combining this function with elbow plot (right) can suggest proper number of clusters to use</a:t>
            </a:r>
          </a:p>
          <a:p>
            <a:pPr lvl="1"/>
            <a:r>
              <a:rPr lang="en-US" dirty="0"/>
              <a:t>Would yield more significant results to this approach</a:t>
            </a:r>
          </a:p>
          <a:p>
            <a:pPr lvl="1"/>
            <a:r>
              <a:rPr lang="en-US" dirty="0"/>
              <a:t>Heuristic approach</a:t>
            </a:r>
          </a:p>
          <a:p>
            <a:pPr lvl="1"/>
            <a:r>
              <a:rPr lang="en-US" dirty="0"/>
              <a:t>3-7 Clusters should be tested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B244ED-19F7-7ED3-5517-9BEFAA7C0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149" y="1825625"/>
            <a:ext cx="4835702" cy="4351338"/>
          </a:xfrm>
        </p:spPr>
      </p:pic>
    </p:spTree>
    <p:extLst>
      <p:ext uri="{BB962C8B-B14F-4D97-AF65-F5344CB8AC3E}">
        <p14:creationId xmlns:p14="http://schemas.microsoft.com/office/powerpoint/2010/main" val="125740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pl-PL" dirty="0"/>
              <a:t>Learning </a:t>
            </a:r>
            <a:r>
              <a:rPr lang="en-US" dirty="0"/>
              <a:t>about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dataset</a:t>
            </a:r>
            <a:r>
              <a:rPr lang="pl-PL" dirty="0"/>
              <a:t> with </a:t>
            </a:r>
            <a:r>
              <a:rPr lang="pl-PL" dirty="0" err="1"/>
              <a:t>drug</a:t>
            </a:r>
            <a:r>
              <a:rPr lang="pl-PL" dirty="0"/>
              <a:t> data</a:t>
            </a:r>
          </a:p>
          <a:p>
            <a:endParaRPr lang="pl-PL" dirty="0"/>
          </a:p>
          <a:p>
            <a:r>
              <a:rPr lang="en-US" dirty="0"/>
              <a:t>Isolating only Liver MS patients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Filling empty values</a:t>
            </a:r>
          </a:p>
          <a:p>
            <a:r>
              <a:rPr lang="en-US" dirty="0"/>
              <a:t>One-Hot Encoding string columns</a:t>
            </a:r>
          </a:p>
          <a:p>
            <a:endParaRPr lang="en-US" dirty="0"/>
          </a:p>
          <a:p>
            <a:r>
              <a:rPr lang="en-US" dirty="0"/>
              <a:t>Creating training and testing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1E230B-5E1C-4F32-AB74-52E0476D74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80146"/>
            <a:ext cx="5181600" cy="128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4FC1B-E666-897A-B8B8-AA4A55A6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3822386"/>
            <a:ext cx="5181598" cy="2210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5B9E1-D224-48C9-756D-EDE6DFB2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6159038"/>
            <a:ext cx="5181598" cy="3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1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Character delimited cells</a:t>
            </a:r>
          </a:p>
          <a:p>
            <a:pPr lvl="2"/>
            <a:r>
              <a:rPr lang="en-US" dirty="0"/>
              <a:t>Would result in inaccurate One-Hot Encoding</a:t>
            </a:r>
            <a:endParaRPr lang="pl-PL" dirty="0"/>
          </a:p>
          <a:p>
            <a:pPr lvl="1"/>
            <a:r>
              <a:rPr lang="pl-PL" dirty="0" err="1"/>
              <a:t>Examples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include</a:t>
            </a:r>
            <a:r>
              <a:rPr lang="pl-PL" dirty="0"/>
              <a:t> a </a:t>
            </a:r>
            <a:r>
              <a:rPr lang="pl-PL" dirty="0" err="1"/>
              <a:t>cell</a:t>
            </a:r>
            <a:r>
              <a:rPr lang="pl-PL" dirty="0"/>
              <a:t> </a:t>
            </a:r>
            <a:r>
              <a:rPr lang="pl-PL" dirty="0" err="1"/>
              <a:t>like</a:t>
            </a:r>
            <a:endParaRPr lang="pl-PL" dirty="0"/>
          </a:p>
          <a:p>
            <a:pPr lvl="2"/>
            <a:r>
              <a:rPr lang="en-US" dirty="0" err="1"/>
              <a:t>Crizotinib</a:t>
            </a:r>
            <a:r>
              <a:rPr lang="en-US" dirty="0"/>
              <a:t>(MET Amplification)</a:t>
            </a:r>
            <a:r>
              <a:rPr lang="en-US" b="1" dirty="0">
                <a:solidFill>
                  <a:srgbClr val="FF0000"/>
                </a:solidFill>
              </a:rPr>
              <a:t>;</a:t>
            </a:r>
            <a:r>
              <a:rPr lang="en-US" dirty="0"/>
              <a:t>Dabrafenib,Vemurafenib+Cobimetinib,Trametinib,Trametinib+Dabrafenib,Vemurafenib(BRAF p.V600E)</a:t>
            </a:r>
            <a:r>
              <a:rPr lang="pl-PL" dirty="0"/>
              <a:t> </a:t>
            </a:r>
          </a:p>
          <a:p>
            <a:pPr lvl="3"/>
            <a:r>
              <a:rPr lang="en-US" dirty="0"/>
              <a:t>Each exist as individual treatment</a:t>
            </a:r>
            <a:endParaRPr lang="pl-PL" dirty="0"/>
          </a:p>
          <a:p>
            <a:pPr lvl="3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330B4-74DE-4CE8-4093-6277E2BD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330" y="2418802"/>
            <a:ext cx="6061167" cy="4384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76D2C3-C1C5-E730-AE8A-A9851FDD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330" y="1574472"/>
            <a:ext cx="4058440" cy="7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79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Infinity values</a:t>
            </a:r>
          </a:p>
          <a:p>
            <a:pPr lvl="2"/>
            <a:r>
              <a:rPr lang="en-US" dirty="0"/>
              <a:t>Would result in an array of </a:t>
            </a:r>
            <a:r>
              <a:rPr lang="en-US" dirty="0" err="1"/>
              <a:t>NaN</a:t>
            </a:r>
            <a:r>
              <a:rPr lang="en-US" dirty="0"/>
              <a:t> for ANN output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Ordinal data or binary mappings</a:t>
            </a:r>
          </a:p>
          <a:p>
            <a:pPr lvl="2"/>
            <a:r>
              <a:rPr lang="en-US" dirty="0"/>
              <a:t>Stage at Diagnosis</a:t>
            </a:r>
          </a:p>
          <a:p>
            <a:pPr lvl="3"/>
            <a:r>
              <a:rPr lang="en-US" dirty="0"/>
              <a:t>Roman Numerals</a:t>
            </a:r>
          </a:p>
          <a:p>
            <a:pPr lvl="2"/>
            <a:r>
              <a:rPr lang="en-US" dirty="0"/>
              <a:t>Vital Status</a:t>
            </a:r>
          </a:p>
          <a:p>
            <a:pPr lvl="3"/>
            <a:r>
              <a:rPr lang="en-US" dirty="0"/>
              <a:t>2 separate columns that could be concatenated to 1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806EC-3B16-03FB-EBB6-5A876BD8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68" y="4180211"/>
            <a:ext cx="6256832" cy="769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ECA2CF-DA36-D86C-AD7D-6FBB3137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0565"/>
            <a:ext cx="5421298" cy="6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25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 </a:t>
            </a:r>
            <a:r>
              <a:rPr lang="pl-PL" dirty="0" err="1"/>
              <a:t>Classifiers</a:t>
            </a:r>
            <a:r>
              <a:rPr lang="en-US" dirty="0"/>
              <a:t> Work</a:t>
            </a:r>
          </a:p>
        </p:txBody>
      </p:sp>
      <p:pic>
        <p:nvPicPr>
          <p:cNvPr id="4" name="Picture 3" descr="A group of white rectangular objects&#10;&#10;Description automatically generated">
            <a:extLst>
              <a:ext uri="{FF2B5EF4-FFF2-40B4-BE49-F238E27FC236}">
                <a16:creationId xmlns:a16="http://schemas.microsoft.com/office/drawing/2014/main" id="{373A7FFB-B606-4048-0213-0CB8590B00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2751" r="11458" b="11992"/>
          <a:stretch/>
        </p:blipFill>
        <p:spPr>
          <a:xfrm>
            <a:off x="1274617" y="2031866"/>
            <a:ext cx="9189355" cy="3851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909D9-34D9-235F-DDD9-1871E6650B5B}"/>
              </a:ext>
            </a:extLst>
          </p:cNvPr>
          <p:cNvSpPr/>
          <p:nvPr/>
        </p:nvSpPr>
        <p:spPr>
          <a:xfrm>
            <a:off x="5569527" y="2216727"/>
            <a:ext cx="1348509" cy="120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8ECC-8AA3-A231-0867-E6864AAAEE3A}"/>
              </a:ext>
            </a:extLst>
          </p:cNvPr>
          <p:cNvSpPr txBox="1"/>
          <p:nvPr/>
        </p:nvSpPr>
        <p:spPr>
          <a:xfrm>
            <a:off x="4701309" y="2558473"/>
            <a:ext cx="61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>
                <a:solidFill>
                  <a:srgbClr val="FF0000"/>
                </a:solidFill>
              </a:rPr>
              <a:t>True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AB0B8-F530-8546-D10F-16D00B755602}"/>
              </a:ext>
            </a:extLst>
          </p:cNvPr>
          <p:cNvSpPr txBox="1"/>
          <p:nvPr/>
        </p:nvSpPr>
        <p:spPr>
          <a:xfrm>
            <a:off x="7190094" y="2687644"/>
            <a:ext cx="61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>
                <a:solidFill>
                  <a:srgbClr val="FF0000"/>
                </a:solidFill>
              </a:rPr>
              <a:t>False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4591C-D807-B6EF-28C6-875D2527AEFD}"/>
              </a:ext>
            </a:extLst>
          </p:cNvPr>
          <p:cNvSpPr/>
          <p:nvPr/>
        </p:nvSpPr>
        <p:spPr>
          <a:xfrm>
            <a:off x="4845050" y="4179408"/>
            <a:ext cx="588964" cy="459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56C98-7259-EF24-794C-EEEE49C68363}"/>
              </a:ext>
            </a:extLst>
          </p:cNvPr>
          <p:cNvSpPr txBox="1"/>
          <p:nvPr/>
        </p:nvSpPr>
        <p:spPr>
          <a:xfrm>
            <a:off x="4813299" y="3884029"/>
            <a:ext cx="86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>
                <a:solidFill>
                  <a:srgbClr val="FF0000"/>
                </a:solidFill>
              </a:rPr>
              <a:t>Leaf</a:t>
            </a:r>
            <a:r>
              <a:rPr lang="pl-PL" sz="1200" b="1" dirty="0">
                <a:solidFill>
                  <a:srgbClr val="FF0000"/>
                </a:solidFill>
              </a:rPr>
              <a:t> </a:t>
            </a:r>
            <a:r>
              <a:rPr lang="pl-PL" sz="1200" b="1" dirty="0" err="1">
                <a:solidFill>
                  <a:srgbClr val="FF0000"/>
                </a:solidFill>
              </a:rPr>
              <a:t>Node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7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0F17AA-5D22-0207-77BB-B24A83DA5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673" y="1825625"/>
            <a:ext cx="5466127" cy="4351338"/>
          </a:xfrm>
        </p:spPr>
        <p:txBody>
          <a:bodyPr>
            <a:normAutofit/>
          </a:bodyPr>
          <a:lstStyle/>
          <a:p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prediction</a:t>
            </a:r>
            <a:r>
              <a:rPr lang="pl-PL" dirty="0"/>
              <a:t> of </a:t>
            </a:r>
            <a:r>
              <a:rPr lang="pl-PL" dirty="0" err="1"/>
              <a:t>phenomena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training</a:t>
            </a:r>
            <a:r>
              <a:rPr lang="pl-PL" dirty="0"/>
              <a:t>/</a:t>
            </a:r>
            <a:r>
              <a:rPr lang="pl-PL" dirty="0" err="1"/>
              <a:t>testing</a:t>
            </a:r>
            <a:r>
              <a:rPr lang="pl-PL" dirty="0"/>
              <a:t> data</a:t>
            </a:r>
          </a:p>
          <a:p>
            <a:r>
              <a:rPr lang="pl-PL" dirty="0"/>
              <a:t>3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</a:t>
            </a:r>
            <a:r>
              <a:rPr lang="pl-PL" dirty="0" err="1"/>
              <a:t>completed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vary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y-</a:t>
            </a:r>
            <a:r>
              <a:rPr lang="pl-PL" dirty="0" err="1"/>
              <a:t>value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OS </a:t>
            </a:r>
            <a:r>
              <a:rPr lang="pl-PL" dirty="0" err="1"/>
              <a:t>Months</a:t>
            </a:r>
            <a:r>
              <a:rPr lang="pl-PL" dirty="0"/>
              <a:t> </a:t>
            </a:r>
            <a:r>
              <a:rPr lang="pl-PL" dirty="0" err="1"/>
              <a:t>predicted</a:t>
            </a:r>
            <a:r>
              <a:rPr lang="pl-PL" dirty="0"/>
              <a:t> </a:t>
            </a:r>
          </a:p>
          <a:p>
            <a:pPr lvl="2"/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</a:t>
            </a:r>
          </a:p>
          <a:p>
            <a:pPr lvl="1"/>
            <a:r>
              <a:rPr lang="pl-PL" dirty="0" err="1"/>
              <a:t>Vital</a:t>
            </a:r>
            <a:r>
              <a:rPr lang="pl-PL" dirty="0"/>
              <a:t> Status </a:t>
            </a:r>
            <a:r>
              <a:rPr lang="pl-PL" dirty="0" err="1"/>
              <a:t>predicted</a:t>
            </a:r>
            <a:endParaRPr lang="pl-PL" dirty="0"/>
          </a:p>
          <a:p>
            <a:pPr lvl="2"/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info: 58-84%</a:t>
            </a:r>
          </a:p>
          <a:p>
            <a:pPr lvl="2"/>
            <a:r>
              <a:rPr lang="pl-PL" dirty="0"/>
              <a:t>With </a:t>
            </a:r>
            <a:r>
              <a:rPr lang="pl-PL" dirty="0" err="1"/>
              <a:t>drug</a:t>
            </a:r>
            <a:r>
              <a:rPr lang="pl-PL" dirty="0"/>
              <a:t> info: 74-77%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3FF06-C180-3E63-BCF6-F349F303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74" y="2557859"/>
            <a:ext cx="5580852" cy="9511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A56B83-5A22-AFA3-FAF7-74381F689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74" y="1825625"/>
            <a:ext cx="1907817" cy="499092"/>
          </a:xfrm>
          <a:prstGeom prst="rect">
            <a:avLst/>
          </a:prstGeom>
        </p:spPr>
      </p:pic>
      <p:pic>
        <p:nvPicPr>
          <p:cNvPr id="27" name="Picture 26" descr="A group of white rectangular objects&#10;&#10;Description automatically generated">
            <a:extLst>
              <a:ext uri="{FF2B5EF4-FFF2-40B4-BE49-F238E27FC236}">
                <a16:creationId xmlns:a16="http://schemas.microsoft.com/office/drawing/2014/main" id="{DA2BD7B3-3EE7-5FAA-2ABD-43B00368B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2751" r="11458" b="11992"/>
          <a:stretch/>
        </p:blipFill>
        <p:spPr>
          <a:xfrm>
            <a:off x="5887674" y="3632714"/>
            <a:ext cx="6070052" cy="25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4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8812-B014-D580-5432-F8D2A38C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691E0-9B5D-5B37-CCB7-928E599D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363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Adam Wojtulewski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International Baccalaureate (IB) Program at Palm Harbor University High School in May 2021 </a:t>
            </a:r>
          </a:p>
          <a:p>
            <a:r>
              <a:rPr lang="en-US" dirty="0"/>
              <a:t>Third year undergraduate at the University of Florida (UF); graduate December 2024</a:t>
            </a:r>
          </a:p>
          <a:p>
            <a:r>
              <a:rPr lang="en-US" dirty="0"/>
              <a:t>Major in Computer Science and Minor in Artificial Intelligence</a:t>
            </a:r>
          </a:p>
          <a:p>
            <a:r>
              <a:rPr lang="en-US" dirty="0"/>
              <a:t>President of the Polish Student Association (POLSA) at UF</a:t>
            </a:r>
          </a:p>
          <a:p>
            <a:endParaRPr lang="en-US" dirty="0"/>
          </a:p>
          <a:p>
            <a:r>
              <a:rPr lang="en-US" dirty="0"/>
              <a:t>Took this internship opportunity to have a hands-on application of machine learning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840B8-7A20-4B11-2644-2A96ABC8F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" r="12077" b="10307"/>
          <a:stretch/>
        </p:blipFill>
        <p:spPr>
          <a:xfrm>
            <a:off x="8044367" y="710516"/>
            <a:ext cx="2239176" cy="2662091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2AB1B4-112C-C7E4-2FA1-095540332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67" y="3916298"/>
            <a:ext cx="2615002" cy="2615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43BAAD-B581-B08B-4C61-79BAE84F5D33}"/>
              </a:ext>
            </a:extLst>
          </p:cNvPr>
          <p:cNvSpPr txBox="1"/>
          <p:nvPr/>
        </p:nvSpPr>
        <p:spPr>
          <a:xfrm>
            <a:off x="8271106" y="354188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LinkedIn QR Code</a:t>
            </a:r>
          </a:p>
        </p:txBody>
      </p:sp>
    </p:spTree>
    <p:extLst>
      <p:ext uri="{BB962C8B-B14F-4D97-AF65-F5344CB8AC3E}">
        <p14:creationId xmlns:p14="http://schemas.microsoft.com/office/powerpoint/2010/main" val="348369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Neural Networks Work</a:t>
            </a:r>
          </a:p>
        </p:txBody>
      </p:sp>
      <p:pic>
        <p:nvPicPr>
          <p:cNvPr id="10" name="Content Placeholder 9" descr="A diagram of a network&#10;&#10;Description automatically generated">
            <a:extLst>
              <a:ext uri="{FF2B5EF4-FFF2-40B4-BE49-F238E27FC236}">
                <a16:creationId xmlns:a16="http://schemas.microsoft.com/office/drawing/2014/main" id="{7E9FE032-1C3E-F512-2BF4-CC77F55FD9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12" y="1825625"/>
            <a:ext cx="3618576" cy="4351338"/>
          </a:xfrm>
        </p:spPr>
      </p:pic>
      <p:pic>
        <p:nvPicPr>
          <p:cNvPr id="7" name="Content Placeholder 7" descr="A diagram of functions and functions&#10;&#10;Description automatically generated">
            <a:extLst>
              <a:ext uri="{FF2B5EF4-FFF2-40B4-BE49-F238E27FC236}">
                <a16:creationId xmlns:a16="http://schemas.microsoft.com/office/drawing/2014/main" id="{147C69B3-BD38-983C-DA9C-276AFD12BE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99417"/>
            <a:ext cx="5181600" cy="2603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F7ACA-7AA2-044C-1432-6D26A634D90E}"/>
              </a:ext>
            </a:extLst>
          </p:cNvPr>
          <p:cNvSpPr txBox="1"/>
          <p:nvPr/>
        </p:nvSpPr>
        <p:spPr>
          <a:xfrm>
            <a:off x="838200" y="5958840"/>
            <a:ext cx="440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https://en.wikipedia.org/wiki/Artificial_neural_network</a:t>
            </a:r>
            <a:endParaRPr lang="pl-PL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C4274-B224-2811-7B37-1853AB78B975}"/>
              </a:ext>
            </a:extLst>
          </p:cNvPr>
          <p:cNvSpPr txBox="1"/>
          <p:nvPr/>
        </p:nvSpPr>
        <p:spPr>
          <a:xfrm>
            <a:off x="5878830" y="5923047"/>
            <a:ext cx="5768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bg1">
                    <a:lumMod val="65000"/>
                  </a:schemeClr>
                </a:solidFill>
              </a:rPr>
              <a:t>https://medium.com/@shrutijadon/survey-on-activation-functions-for-deep-learning-9689331ba092</a:t>
            </a:r>
          </a:p>
        </p:txBody>
      </p:sp>
    </p:spTree>
    <p:extLst>
      <p:ext uri="{BB962C8B-B14F-4D97-AF65-F5344CB8AC3E}">
        <p14:creationId xmlns:p14="http://schemas.microsoft.com/office/powerpoint/2010/main" val="209140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(Deep Learning)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F179C7C-AA63-E62F-82E7-D6CC1A99A6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Created</a:t>
            </a:r>
            <a:r>
              <a:rPr lang="pl-PL" dirty="0"/>
              <a:t> a </a:t>
            </a:r>
            <a:r>
              <a:rPr lang="pl-PL" dirty="0" err="1"/>
              <a:t>function</a:t>
            </a:r>
            <a:r>
              <a:rPr lang="pl-PL" dirty="0"/>
              <a:t> to </a:t>
            </a:r>
            <a:r>
              <a:rPr lang="pl-PL" dirty="0" err="1"/>
              <a:t>make</a:t>
            </a:r>
            <a:r>
              <a:rPr lang="pl-PL" dirty="0"/>
              <a:t> a </a:t>
            </a:r>
            <a:r>
              <a:rPr lang="en-US" dirty="0"/>
              <a:t>neural network </a:t>
            </a:r>
            <a:r>
              <a:rPr lang="pl-PL" dirty="0"/>
              <a:t>with the </a:t>
            </a:r>
            <a:r>
              <a:rPr lang="pl-PL" dirty="0" err="1"/>
              <a:t>architecture</a:t>
            </a:r>
            <a:r>
              <a:rPr lang="pl-PL" dirty="0"/>
              <a:t> </a:t>
            </a:r>
            <a:r>
              <a:rPr lang="pl-PL" dirty="0" err="1"/>
              <a:t>specified</a:t>
            </a:r>
            <a:r>
              <a:rPr lang="pl-PL" dirty="0"/>
              <a:t> for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container</a:t>
            </a:r>
            <a:endParaRPr lang="pl-PL" dirty="0"/>
          </a:p>
          <a:p>
            <a:pPr lvl="1"/>
            <a:r>
              <a:rPr lang="pl-PL" dirty="0" err="1"/>
              <a:t>Last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always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sigmoid</a:t>
            </a:r>
            <a:r>
              <a:rPr lang="pl-PL" dirty="0"/>
              <a:t> with one </a:t>
            </a:r>
            <a:r>
              <a:rPr lang="pl-PL" dirty="0" err="1"/>
              <a:t>output</a:t>
            </a:r>
            <a:endParaRPr lang="pl-PL" dirty="0"/>
          </a:p>
          <a:p>
            <a:pPr lvl="1"/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a </a:t>
            </a:r>
            <a:r>
              <a:rPr lang="pl-PL" dirty="0" err="1"/>
              <a:t>ReLU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  <a:p>
            <a:pPr lvl="1"/>
            <a:r>
              <a:rPr lang="pl-PL" dirty="0"/>
              <a:t>ADAM </a:t>
            </a:r>
            <a:r>
              <a:rPr lang="pl-PL" dirty="0" err="1"/>
              <a:t>optimizer</a:t>
            </a:r>
            <a:endParaRPr lang="pl-PL" dirty="0"/>
          </a:p>
          <a:p>
            <a:r>
              <a:rPr lang="pl-PL" dirty="0" err="1"/>
              <a:t>Subsequent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round</a:t>
            </a:r>
            <a:r>
              <a:rPr lang="pl-PL" dirty="0"/>
              <a:t> </a:t>
            </a:r>
            <a:r>
              <a:rPr lang="pl-PL" dirty="0" err="1"/>
              <a:t>output</a:t>
            </a:r>
            <a:r>
              <a:rPr lang="pl-PL" dirty="0"/>
              <a:t> and display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endParaRPr lang="pl-P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1E6CAD-D6AB-45CA-87D8-A2C1AE8E0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497231"/>
            <a:ext cx="3955473" cy="2741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D79C75-8F4D-9D95-81ED-5BBAAAEA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299" y="5427952"/>
            <a:ext cx="3244830" cy="1430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CCAB9B-BD56-43C4-9929-63C0C4777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299" y="4358281"/>
            <a:ext cx="2653146" cy="9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63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B327C5-FCB6-3309-38EE-C7706590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488" y="1269207"/>
            <a:ext cx="5157787" cy="823912"/>
          </a:xfrm>
        </p:spPr>
        <p:txBody>
          <a:bodyPr/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model </a:t>
            </a:r>
            <a:r>
              <a:rPr lang="pl-PL" dirty="0" err="1"/>
              <a:t>function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63FE69E-5A58-4784-14E6-32A83651B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9207"/>
            <a:ext cx="5183188" cy="823912"/>
          </a:xfrm>
        </p:spPr>
        <p:txBody>
          <a:bodyPr/>
          <a:lstStyle/>
          <a:p>
            <a:r>
              <a:rPr lang="pl-PL" dirty="0" err="1"/>
              <a:t>Elaborate</a:t>
            </a:r>
            <a:r>
              <a:rPr lang="pl-PL" dirty="0"/>
              <a:t> </a:t>
            </a:r>
            <a:r>
              <a:rPr lang="pl-PL" dirty="0" err="1"/>
              <a:t>Confusion</a:t>
            </a:r>
            <a:r>
              <a:rPr lang="pl-PL" dirty="0"/>
              <a:t> Matrix </a:t>
            </a:r>
            <a:r>
              <a:rPr lang="pl-PL" dirty="0" err="1"/>
              <a:t>Function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698290A-A41D-EBD7-9FEB-98A1DE0F0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222775"/>
            <a:ext cx="4881605" cy="200959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34F6F8F-67F1-D71A-76CC-6BB9CE2C1D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0609" y="2186163"/>
            <a:ext cx="4112980" cy="4602909"/>
          </a:xfrm>
        </p:spPr>
      </p:pic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D803165D-4A84-5DF7-56E7-162E6DD60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7" y="4487618"/>
            <a:ext cx="5183188" cy="14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3C8E-039D-24BB-BA6B-2232D4F8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r>
              <a:rPr lang="pl-PL" dirty="0"/>
              <a:t> from </a:t>
            </a:r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</a:t>
            </a:r>
            <a:r>
              <a:rPr lang="pl-PL" dirty="0" err="1"/>
              <a:t>functions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6E2FB2-0F03-AF1E-D6F3-BDC52306D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9207"/>
            <a:ext cx="5157787" cy="823912"/>
          </a:xfrm>
        </p:spPr>
        <p:txBody>
          <a:bodyPr>
            <a:normAutofit/>
          </a:bodyPr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RF </a:t>
            </a:r>
            <a:r>
              <a:rPr lang="pl-PL" dirty="0" err="1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95FBF-13D0-3C65-8EC4-3CF977379C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info: 58-84%</a:t>
            </a:r>
          </a:p>
          <a:p>
            <a:r>
              <a:rPr lang="pl-PL" dirty="0"/>
              <a:t>With </a:t>
            </a:r>
            <a:r>
              <a:rPr lang="pl-PL" dirty="0" err="1"/>
              <a:t>drug</a:t>
            </a:r>
            <a:r>
              <a:rPr lang="pl-PL" dirty="0"/>
              <a:t> info: 74-77%</a:t>
            </a:r>
          </a:p>
          <a:p>
            <a:r>
              <a:rPr lang="pl-PL" dirty="0" err="1"/>
              <a:t>Verdict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The </a:t>
            </a:r>
            <a:r>
              <a:rPr lang="pl-PL" dirty="0" err="1"/>
              <a:t>latter’s</a:t>
            </a:r>
            <a:r>
              <a:rPr lang="pl-PL" dirty="0"/>
              <a:t> </a:t>
            </a:r>
            <a:r>
              <a:rPr lang="pl-PL" dirty="0" err="1"/>
              <a:t>consistency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the superior model upon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glance</a:t>
            </a:r>
            <a:endParaRPr lang="pl-PL" dirty="0"/>
          </a:p>
          <a:p>
            <a:pPr lvl="1"/>
            <a:endParaRPr lang="pl-PL" dirty="0"/>
          </a:p>
          <a:p>
            <a:pPr lvl="1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463D67-D23E-1E4F-B088-FC0443E14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9207"/>
            <a:ext cx="5463330" cy="823912"/>
          </a:xfrm>
        </p:spPr>
        <p:txBody>
          <a:bodyPr>
            <a:normAutofit/>
          </a:bodyPr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ANN </a:t>
            </a:r>
            <a:r>
              <a:rPr lang="pl-PL" dirty="0" err="1"/>
              <a:t>Models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86025F-5BEF-DA0C-6FEE-D7174762262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03054736"/>
              </p:ext>
            </p:extLst>
          </p:nvPr>
        </p:nvGraphicFramePr>
        <p:xfrm>
          <a:off x="6283187" y="2225675"/>
          <a:ext cx="446946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855">
                  <a:extLst>
                    <a:ext uri="{9D8B030D-6E8A-4147-A177-3AD203B41FA5}">
                      <a16:colId xmlns:a16="http://schemas.microsoft.com/office/drawing/2014/main" val="2758548417"/>
                    </a:ext>
                  </a:extLst>
                </a:gridCol>
                <a:gridCol w="1442906">
                  <a:extLst>
                    <a:ext uri="{9D8B030D-6E8A-4147-A177-3AD203B41FA5}">
                      <a16:colId xmlns:a16="http://schemas.microsoft.com/office/drawing/2014/main" val="2340113936"/>
                    </a:ext>
                  </a:extLst>
                </a:gridCol>
                <a:gridCol w="1264699">
                  <a:extLst>
                    <a:ext uri="{9D8B030D-6E8A-4147-A177-3AD203B41FA5}">
                      <a16:colId xmlns:a16="http://schemas.microsoft.com/office/drawing/2014/main" val="3398327638"/>
                    </a:ext>
                  </a:extLst>
                </a:gridCol>
              </a:tblGrid>
              <a:tr h="274320">
                <a:tc gridSpan="3">
                  <a:txBody>
                    <a:bodyPr/>
                    <a:lstStyle/>
                    <a:p>
                      <a:pPr algn="ctr"/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Percentage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Correct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Predictions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after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25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iterations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843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ANN Architecture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W/o </a:t>
                      </a:r>
                      <a:r>
                        <a:rPr lang="pl-PL" sz="1400" b="1" dirty="0" err="1">
                          <a:solidFill>
                            <a:sysClr val="windowText" lastClr="000000"/>
                          </a:solidFill>
                        </a:rPr>
                        <a:t>Drug</a:t>
                      </a:r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 Info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W </a:t>
                      </a:r>
                      <a:r>
                        <a:rPr lang="pl-PL" sz="1400" b="1" dirty="0" err="1">
                          <a:solidFill>
                            <a:sysClr val="windowText" lastClr="000000"/>
                          </a:solidFill>
                        </a:rPr>
                        <a:t>Drug</a:t>
                      </a:r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 Info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4063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2 - 1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6107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4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0.5162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0.7627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2499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8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0.752</a:t>
                      </a:r>
                      <a:r>
                        <a:rPr lang="pl-PL" sz="1400" dirty="0"/>
                        <a:t>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343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16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412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32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5739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64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372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128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0.724</a:t>
                      </a:r>
                      <a:r>
                        <a:rPr lang="pl-PL" sz="1400" dirty="0"/>
                        <a:t>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8446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3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0.713</a:t>
                      </a:r>
                      <a:r>
                        <a:rPr lang="pl-PL" sz="1400" dirty="0"/>
                        <a:t>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764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5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0.7208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4748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7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235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9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7511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11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0.706</a:t>
                      </a:r>
                      <a:r>
                        <a:rPr lang="pl-PL" sz="1400" dirty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46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89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3C8E-039D-24BB-BA6B-2232D4F8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r>
              <a:rPr lang="pl-PL" dirty="0"/>
              <a:t> from</a:t>
            </a:r>
            <a:r>
              <a:rPr lang="en-US" dirty="0"/>
              <a:t> feature importance calculations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8D4A6D23-1897-D3ED-CB3E-18D75E25A4A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093642"/>
              </p:ext>
            </p:extLst>
          </p:nvPr>
        </p:nvGraphicFramePr>
        <p:xfrm>
          <a:off x="7031004" y="1397000"/>
          <a:ext cx="4829805" cy="522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343">
                  <a:extLst>
                    <a:ext uri="{9D8B030D-6E8A-4147-A177-3AD203B41FA5}">
                      <a16:colId xmlns:a16="http://schemas.microsoft.com/office/drawing/2014/main" val="3200122602"/>
                    </a:ext>
                  </a:extLst>
                </a:gridCol>
                <a:gridCol w="2060731">
                  <a:extLst>
                    <a:ext uri="{9D8B030D-6E8A-4147-A177-3AD203B41FA5}">
                      <a16:colId xmlns:a16="http://schemas.microsoft.com/office/drawing/2014/main" val="1853832923"/>
                    </a:ext>
                  </a:extLst>
                </a:gridCol>
                <a:gridCol w="2060731">
                  <a:extLst>
                    <a:ext uri="{9D8B030D-6E8A-4147-A177-3AD203B41FA5}">
                      <a16:colId xmlns:a16="http://schemas.microsoft.com/office/drawing/2014/main" val="16772267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 Importance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584894"/>
                  </a:ext>
                </a:extLst>
              </a:tr>
              <a:tr h="9264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Survival Date of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 date of death or last FU for mCRC (months)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0.064767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4245965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from Met Dx to Sequencing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0.060251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9555077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Sample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Alele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Frequency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0.049957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54263166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 of Genome Altered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0.049921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7425664"/>
                  </a:ext>
                </a:extLst>
              </a:tr>
              <a:tr h="3209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at Diagnosis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0.044515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37212753"/>
                  </a:ext>
                </a:extLst>
              </a:tr>
              <a:tr h="3209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MSIsensor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Score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0.044153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6218942"/>
                  </a:ext>
                </a:extLst>
              </a:tr>
              <a:tr h="3209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Metastasectomy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3452652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Mutation Rate (mut/mb)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3949510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Ratio of Indel to Substitutions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0.037599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3902551"/>
                  </a:ext>
                </a:extLst>
              </a:tr>
              <a:tr h="466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 IMPACT PANEL_IMPACT341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0.019471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5270145"/>
                  </a:ext>
                </a:extLst>
              </a:tr>
            </a:tbl>
          </a:graphicData>
        </a:graphic>
      </p:graphicFrame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1877170-5825-75CF-C186-20BC89722B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191" y="2075525"/>
            <a:ext cx="5688610" cy="3721593"/>
          </a:xfrm>
        </p:spPr>
      </p:pic>
    </p:spTree>
    <p:extLst>
      <p:ext uri="{BB962C8B-B14F-4D97-AF65-F5344CB8AC3E}">
        <p14:creationId xmlns:p14="http://schemas.microsoft.com/office/powerpoint/2010/main" val="189486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6415-E95B-16F0-C49E-9BFD4AE6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areas of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7CB0-C86C-60F7-9EE7-D6D4C85D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Further implementing and analyzing feature significance</a:t>
            </a:r>
          </a:p>
          <a:p>
            <a:pPr>
              <a:lnSpc>
                <a:spcPct val="200000"/>
              </a:lnSpc>
            </a:pPr>
            <a:r>
              <a:rPr lang="en-US" dirty="0"/>
              <a:t>Additional verification methods for models developed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F1 Score, AUC-ROC, varying threshold</a:t>
            </a:r>
            <a:r>
              <a:rPr lang="pl-PL" dirty="0"/>
              <a:t>, cross </a:t>
            </a:r>
            <a:r>
              <a:rPr lang="pl-PL" dirty="0" err="1"/>
              <a:t>validation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Feature extraction and possibility of merging drug data</a:t>
            </a:r>
          </a:p>
          <a:p>
            <a:pPr>
              <a:lnSpc>
                <a:spcPct val="200000"/>
              </a:lnSpc>
            </a:pPr>
            <a:r>
              <a:rPr lang="en-US" dirty="0"/>
              <a:t>Transfer learning to Moffitt Data</a:t>
            </a:r>
          </a:p>
          <a:p>
            <a:pPr>
              <a:lnSpc>
                <a:spcPct val="200000"/>
              </a:lnSpc>
            </a:pPr>
            <a:r>
              <a:rPr lang="en-US" dirty="0"/>
              <a:t>Development of a self-learning interface to support clinical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370579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5037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This internship would not be possible without four main groups: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Family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Doctor </a:t>
            </a:r>
            <a:r>
              <a:rPr lang="en-US" dirty="0" err="1"/>
              <a:t>Karolak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Machine Learning Department, especially my team members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Moffitt Cancer Center</a:t>
            </a:r>
          </a:p>
        </p:txBody>
      </p:sp>
    </p:spTree>
    <p:extLst>
      <p:ext uri="{BB962C8B-B14F-4D97-AF65-F5344CB8AC3E}">
        <p14:creationId xmlns:p14="http://schemas.microsoft.com/office/powerpoint/2010/main" val="387412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BFDD-6053-F49E-F46D-943FB7E1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7AF7B-B805-3D6C-0523-E537063A5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BF6ECA-2850-221C-5B4E-7AF343DB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03" y="2084156"/>
            <a:ext cx="2651760" cy="265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C4F57-1EB7-57D9-29DF-1308136B866D}"/>
              </a:ext>
            </a:extLst>
          </p:cNvPr>
          <p:cNvSpPr txBox="1"/>
          <p:nvPr/>
        </p:nvSpPr>
        <p:spPr>
          <a:xfrm>
            <a:off x="5313495" y="1709738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LinkedIn QR Code</a:t>
            </a:r>
          </a:p>
        </p:txBody>
      </p:sp>
      <p:pic>
        <p:nvPicPr>
          <p:cNvPr id="6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8F11F3-43F3-7491-BC19-D5892F0A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29" y="2084156"/>
            <a:ext cx="2651760" cy="2651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4A84A-46A6-2889-9355-45ECD462EFA4}"/>
              </a:ext>
            </a:extLst>
          </p:cNvPr>
          <p:cNvSpPr txBox="1"/>
          <p:nvPr/>
        </p:nvSpPr>
        <p:spPr>
          <a:xfrm>
            <a:off x="9128721" y="170133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</p:spTree>
    <p:extLst>
      <p:ext uri="{BB962C8B-B14F-4D97-AF65-F5344CB8AC3E}">
        <p14:creationId xmlns:p14="http://schemas.microsoft.com/office/powerpoint/2010/main" val="754003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E553-2DB9-357B-F45A-1273AA88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Consulted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2C684-5BF0-4C63-6A4D-95BA4B0B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https://www.cancer.gov/publications/dictionaries/cancer-terms/def/metastasis</a:t>
            </a:r>
            <a:endParaRPr lang="pl-PL" sz="1400" dirty="0"/>
          </a:p>
          <a:p>
            <a:r>
              <a:rPr lang="en-US" sz="1400" dirty="0">
                <a:hlinkClick r:id="rId3"/>
              </a:rPr>
              <a:t>https://bjssjournals.onlinelibrary.wiley.com/doi/10.1002/bjs5.50341#:~:text=Metachronous%20metastasis%20was%20defined%20as,mm%20of%20the%20resection%20margin</a:t>
            </a:r>
            <a:r>
              <a:rPr lang="en-US" sz="1400" dirty="0"/>
              <a:t>.</a:t>
            </a:r>
            <a:endParaRPr lang="pl-PL" sz="1400" dirty="0"/>
          </a:p>
          <a:p>
            <a:r>
              <a:rPr lang="en-US" sz="1400" dirty="0">
                <a:hlinkClick r:id="rId4"/>
              </a:rPr>
              <a:t>https://www.ncbi.nlm.nih.gov/pmc/articles/PMC3349572/#:~:text=%22Synchronous%20metastasis%22%20and%20%22synchronous,of%20the%20primary%20colon%20cancer</a:t>
            </a:r>
            <a:r>
              <a:rPr lang="en-US" sz="1400" dirty="0"/>
              <a:t>.</a:t>
            </a:r>
            <a:endParaRPr lang="pl-PL" sz="1400" dirty="0"/>
          </a:p>
          <a:p>
            <a:r>
              <a:rPr lang="pl-PL" sz="1400" dirty="0">
                <a:hlinkClick r:id="rId5"/>
              </a:rPr>
              <a:t>https://www.ncbi.nlm.nih.gov/pmc/articles/PMC4304930/#:~:text=DNA%20polymerase%20epsilon%20(POLE)%20exonuclease,by%20The%20Cancer%20Genome%20Atlas</a:t>
            </a:r>
            <a:r>
              <a:rPr lang="pl-PL" sz="1400" dirty="0"/>
              <a:t>.</a:t>
            </a:r>
          </a:p>
          <a:p>
            <a:r>
              <a:rPr lang="pl-PL" sz="1400" dirty="0">
                <a:hlinkClick r:id="rId6"/>
              </a:rPr>
              <a:t>https://fightcolorectalcancer.org/facing-colorectal-cancer/diagnosis-and-treatment/diagnosis/what-is-msi-and-mss/</a:t>
            </a:r>
            <a:endParaRPr lang="pl-PL" sz="1400" dirty="0"/>
          </a:p>
          <a:p>
            <a:r>
              <a:rPr lang="pl-PL" sz="1400" dirty="0">
                <a:hlinkClick r:id="rId7"/>
              </a:rPr>
              <a:t>https://bmccancer.biomedcentral.com/articles/10.1186/s12885-019-6227-7#:~:text=The%20resulting%20MSIsensor%20score%20is,percentage%20of%20mutated%20microsatellite%20loci</a:t>
            </a:r>
            <a:r>
              <a:rPr lang="pl-PL" sz="1400" dirty="0"/>
              <a:t>.</a:t>
            </a:r>
          </a:p>
          <a:p>
            <a:r>
              <a:rPr lang="pl-PL" sz="1400" dirty="0">
                <a:hlinkClick r:id="rId8"/>
              </a:rPr>
              <a:t>https://ascopubs.org/doi/10.1200/PO.17.00011#:~:text=Level%20R1%20includes%20mutational%20events,respond%20to%20a%20standard%20therapy</a:t>
            </a:r>
            <a:r>
              <a:rPr lang="pl-PL" sz="1400" dirty="0"/>
              <a:t>.</a:t>
            </a:r>
          </a:p>
          <a:p>
            <a:r>
              <a:rPr lang="pl-PL" sz="1400" dirty="0">
                <a:hlinkClick r:id="rId9"/>
              </a:rPr>
              <a:t>https://go.drugbank.com/drugs/DB00002</a:t>
            </a:r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753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Understanding</a:t>
            </a:r>
            <a:r>
              <a:rPr lang="pl-PL" dirty="0"/>
              <a:t> 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Colorectal cancer (CRC) is the </a:t>
            </a:r>
            <a:r>
              <a:rPr lang="en-US" b="1" dirty="0"/>
              <a:t>second</a:t>
            </a:r>
            <a:r>
              <a:rPr lang="en-US" dirty="0"/>
              <a:t> leading cause of cancer related mortality in men and women combined</a:t>
            </a:r>
          </a:p>
          <a:p>
            <a:r>
              <a:rPr lang="en-US" dirty="0"/>
              <a:t>About 30% of CRC patients develop liver MS</a:t>
            </a:r>
            <a:endParaRPr lang="pl-PL" dirty="0"/>
          </a:p>
          <a:p>
            <a:pPr lvl="1"/>
            <a:r>
              <a:rPr lang="en-US" dirty="0"/>
              <a:t>Patients have a very </a:t>
            </a:r>
            <a:r>
              <a:rPr lang="en-US" b="1" dirty="0"/>
              <a:t>poor overall survival (OS) </a:t>
            </a:r>
            <a:r>
              <a:rPr lang="en-US" dirty="0"/>
              <a:t>rate of as low as 15% at 5-years</a:t>
            </a:r>
          </a:p>
          <a:p>
            <a:r>
              <a:rPr lang="pl-PL" dirty="0"/>
              <a:t>E</a:t>
            </a:r>
            <a:r>
              <a:rPr lang="en-US" dirty="0" err="1"/>
              <a:t>ffective</a:t>
            </a:r>
            <a:r>
              <a:rPr lang="en-US" dirty="0"/>
              <a:t> chemotherapy agents</a:t>
            </a:r>
            <a:r>
              <a:rPr lang="pl-PL" dirty="0"/>
              <a:t> </a:t>
            </a:r>
            <a:r>
              <a:rPr lang="en-US" dirty="0"/>
              <a:t>and novel systemic therapies</a:t>
            </a:r>
            <a:r>
              <a:rPr lang="pl-PL" dirty="0"/>
              <a:t> </a:t>
            </a:r>
            <a:r>
              <a:rPr lang="pl-PL" dirty="0" err="1"/>
              <a:t>improve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numbers</a:t>
            </a:r>
            <a:endParaRPr lang="en-US" dirty="0"/>
          </a:p>
          <a:p>
            <a:r>
              <a:rPr lang="en-US" dirty="0"/>
              <a:t>However, there is a high </a:t>
            </a:r>
            <a:r>
              <a:rPr lang="en-US" b="1" dirty="0"/>
              <a:t>inter-</a:t>
            </a:r>
            <a:r>
              <a:rPr lang="en-US" dirty="0"/>
              <a:t> and </a:t>
            </a:r>
            <a:r>
              <a:rPr lang="en-US" b="1" dirty="0"/>
              <a:t>intra-tumoral</a:t>
            </a:r>
            <a:r>
              <a:rPr lang="en-US" dirty="0"/>
              <a:t> </a:t>
            </a:r>
            <a:r>
              <a:rPr lang="en-US" b="1" dirty="0"/>
              <a:t>heterogeneity</a:t>
            </a:r>
          </a:p>
          <a:p>
            <a:r>
              <a:rPr lang="en-US" dirty="0"/>
              <a:t>Moreover, patients with similar mCRC features still respond differently to </a:t>
            </a:r>
            <a:r>
              <a:rPr lang="en-US" b="1" dirty="0"/>
              <a:t>treatment</a:t>
            </a:r>
            <a:endParaRPr lang="pl-PL" b="1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15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researched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500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is an urgent need to understand the variability in response to therapy across patients with similar cancer features </a:t>
            </a:r>
          </a:p>
          <a:p>
            <a:r>
              <a:rPr lang="en-US" dirty="0"/>
              <a:t>Can we predict response to therapy by integrating clinical, morphologic, and molecular factors (collaboration: Anaya, </a:t>
            </a:r>
            <a:r>
              <a:rPr lang="en-US" dirty="0" err="1"/>
              <a:t>Balagurunathan</a:t>
            </a:r>
            <a:r>
              <a:rPr lang="en-US" dirty="0"/>
              <a:t>, and </a:t>
            </a:r>
            <a:r>
              <a:rPr lang="en-US" dirty="0" err="1"/>
              <a:t>Karolak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goal of </a:t>
            </a:r>
            <a:r>
              <a:rPr lang="en-US" b="1" dirty="0"/>
              <a:t>this study </a:t>
            </a:r>
            <a:r>
              <a:rPr lang="en-US" dirty="0"/>
              <a:t>is to take the first step and understand the variability in response using public </a:t>
            </a:r>
            <a:r>
              <a:rPr lang="en-US" b="1" dirty="0"/>
              <a:t>sequencing</a:t>
            </a:r>
            <a:r>
              <a:rPr lang="en-US" dirty="0"/>
              <a:t> data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E884EF58-49F1-DEB8-AE62-8511B1DB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0" r="8620"/>
          <a:stretch>
            <a:fillRect/>
          </a:stretch>
        </p:blipFill>
        <p:spPr>
          <a:xfrm>
            <a:off x="8707290" y="856447"/>
            <a:ext cx="1348431" cy="1629341"/>
          </a:xfrm>
          <a:prstGeom prst="rect">
            <a:avLst/>
          </a:prstGeom>
          <a:ln w="50800">
            <a:solidFill>
              <a:srgbClr val="FCFFFD"/>
            </a:solidFill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03965AB-DB24-E5CD-5D6E-252407CD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" r="9853" b="15482"/>
          <a:stretch>
            <a:fillRect/>
          </a:stretch>
        </p:blipFill>
        <p:spPr>
          <a:xfrm>
            <a:off x="9842073" y="1825550"/>
            <a:ext cx="1348431" cy="1703634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0D97F-8CBF-962A-8A13-CCE8B9FCE0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14939" r="18814" b="27651"/>
          <a:stretch/>
        </p:blipFill>
        <p:spPr>
          <a:xfrm>
            <a:off x="10842238" y="3042488"/>
            <a:ext cx="1281109" cy="16293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5899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A444-41CF-5BF7-03CD-337A97E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8091-7DAD-792F-A756-287349D9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  <a:p>
            <a:r>
              <a:rPr lang="en-US" dirty="0"/>
              <a:t>Data Pre-processing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Random Forest Classifier</a:t>
            </a:r>
          </a:p>
          <a:p>
            <a:r>
              <a:rPr lang="en-US" dirty="0"/>
              <a:t>Artificial Neural Network</a:t>
            </a:r>
            <a:r>
              <a:rPr lang="pl-PL" dirty="0"/>
              <a:t>s</a:t>
            </a:r>
            <a:endParaRPr lang="en-US" dirty="0"/>
          </a:p>
          <a:p>
            <a:r>
              <a:rPr lang="en-US" dirty="0"/>
              <a:t>Model verification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3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Running</a:t>
            </a:r>
            <a:r>
              <a:rPr lang="pl-PL" dirty="0"/>
              <a:t> my </a:t>
            </a:r>
            <a:r>
              <a:rPr lang="pl-PL" dirty="0" err="1"/>
              <a:t>code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303CC8B-9722-82E1-B2F2-77A24D7AA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949" y="1681163"/>
            <a:ext cx="5931016" cy="823912"/>
          </a:xfrm>
        </p:spPr>
        <p:txBody>
          <a:bodyPr/>
          <a:lstStyle/>
          <a:p>
            <a:pPr algn="ctr"/>
            <a:r>
              <a:rPr lang="en-US" dirty="0"/>
              <a:t>Integrated Development Environment (IDE)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DC65BE-59E2-D505-8259-2A62DDA4BD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13502" y="2894730"/>
            <a:ext cx="2558697" cy="284968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BEBEF2-96EB-BDD7-1587-8E22E5380D15}"/>
              </a:ext>
            </a:extLst>
          </p:cNvPr>
          <p:cNvSpPr txBox="1"/>
          <p:nvPr/>
        </p:nvSpPr>
        <p:spPr>
          <a:xfrm>
            <a:off x="7451492" y="5855904"/>
            <a:ext cx="3646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https://github.com/AdamWojtul28/Moffitt-Data-Analysis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7C4536-D9D1-5A55-DD45-10DCBC57BE8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199" y="2080343"/>
            <a:ext cx="56536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  <p:pic>
        <p:nvPicPr>
          <p:cNvPr id="19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C1CDD4B-820A-F964-9D9F-B0BA3E43D7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95" y="2627825"/>
            <a:ext cx="2996593" cy="2996593"/>
          </a:xfrm>
          <a:prstGeom prst="rect">
            <a:avLst/>
          </a:prstGeom>
        </p:spPr>
      </p:pic>
      <p:pic>
        <p:nvPicPr>
          <p:cNvPr id="1026" name="Picture 2" descr="Anaconda.org">
            <a:extLst>
              <a:ext uri="{FF2B5EF4-FFF2-40B4-BE49-F238E27FC236}">
                <a16:creationId xmlns:a16="http://schemas.microsoft.com/office/drawing/2014/main" id="{62E460A4-595C-7155-EE59-304E024D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0" y="2946877"/>
            <a:ext cx="2812098" cy="28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7FBA8-A414-9EC0-554D-DE63AFD0F341}"/>
              </a:ext>
            </a:extLst>
          </p:cNvPr>
          <p:cNvSpPr txBox="1"/>
          <p:nvPr/>
        </p:nvSpPr>
        <p:spPr>
          <a:xfrm>
            <a:off x="427840" y="5855904"/>
            <a:ext cx="574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https://www.anaconda.com/download/</a:t>
            </a:r>
          </a:p>
        </p:txBody>
      </p:sp>
    </p:spTree>
    <p:extLst>
      <p:ext uri="{BB962C8B-B14F-4D97-AF65-F5344CB8AC3E}">
        <p14:creationId xmlns:p14="http://schemas.microsoft.com/office/powerpoint/2010/main" val="300611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89BBD3-9AB6-4B03-2B8B-4C65C3BBF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1408" y="2192608"/>
            <a:ext cx="5506563" cy="3181765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7D443E8B-D459-9ECF-A528-D30C6CDFB5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4029" y="2423516"/>
            <a:ext cx="5491946" cy="25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Understanding the datasets</a:t>
            </a:r>
          </a:p>
          <a:p>
            <a:r>
              <a:rPr lang="en-US" dirty="0"/>
              <a:t>Deciding which tables to use</a:t>
            </a:r>
          </a:p>
          <a:p>
            <a:r>
              <a:rPr lang="en-US" dirty="0"/>
              <a:t>Deciding which columns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pl-PL" dirty="0" err="1"/>
              <a:t>Merging</a:t>
            </a:r>
            <a:r>
              <a:rPr lang="pl-PL" dirty="0"/>
              <a:t> data </a:t>
            </a:r>
            <a:r>
              <a:rPr lang="pl-PL" dirty="0" err="1"/>
              <a:t>tables</a:t>
            </a:r>
            <a:endParaRPr lang="pl-PL" dirty="0"/>
          </a:p>
          <a:p>
            <a:r>
              <a:rPr lang="pl-PL" dirty="0" err="1"/>
              <a:t>Eliminating</a:t>
            </a:r>
            <a:r>
              <a:rPr lang="pl-PL" dirty="0"/>
              <a:t> blank </a:t>
            </a:r>
            <a:r>
              <a:rPr lang="pl-PL" dirty="0" err="1"/>
              <a:t>cells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0BACBF-F380-3C75-DC41-831D023FC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746992"/>
            <a:ext cx="6011729" cy="138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7FFF4-5ABE-F804-05A9-2F239DEA3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864" y="1783554"/>
            <a:ext cx="2943225" cy="1327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6E309-6370-FE4C-B545-BBB0A8BB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10" y="1607013"/>
            <a:ext cx="2550484" cy="1503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14:cNvPr>
              <p14:cNvContentPartPr/>
              <p14:nvPr/>
            </p14:nvContentPartPr>
            <p14:xfrm>
              <a:off x="9256414" y="2686331"/>
              <a:ext cx="498240" cy="119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7414" y="2677331"/>
                <a:ext cx="51588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90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Pyplot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Basic form of visualization</a:t>
            </a:r>
          </a:p>
          <a:p>
            <a:pPr lvl="1"/>
            <a:r>
              <a:rPr lang="en-US" dirty="0"/>
              <a:t>Used to potentially visualize general trends on the entire dataset as a whole</a:t>
            </a:r>
          </a:p>
          <a:p>
            <a:pPr lvl="1"/>
            <a:r>
              <a:rPr lang="en-US" dirty="0"/>
              <a:t>Manually split dataset according to desired needs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6E2F7-BBC4-9345-D6C5-F59AF5E3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41" y="2204242"/>
            <a:ext cx="3610102" cy="359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FE664-72A2-0BBF-2986-C1A2366F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1738964"/>
            <a:ext cx="3610102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0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5334</TotalTime>
  <Words>1341</Words>
  <Application>Microsoft Office PowerPoint</Application>
  <PresentationFormat>Widescreen</PresentationFormat>
  <Paragraphs>257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Understanding variability in response to therapy across patients with colorectal cancer metastasizing to liver</vt:lpstr>
      <vt:lpstr>About me</vt:lpstr>
      <vt:lpstr>Understanding the problem</vt:lpstr>
      <vt:lpstr>What needs to be researched</vt:lpstr>
      <vt:lpstr>Materials and methods</vt:lpstr>
      <vt:lpstr>Running my code</vt:lpstr>
      <vt:lpstr>Datasets</vt:lpstr>
      <vt:lpstr>Data Pre-processing (Part 1)</vt:lpstr>
      <vt:lpstr>Data visualization: Pyplot</vt:lpstr>
      <vt:lpstr>Data visualization: Seaborn</vt:lpstr>
      <vt:lpstr>Data visualization: Plotly</vt:lpstr>
      <vt:lpstr>How K-Mean Clustering Works</vt:lpstr>
      <vt:lpstr>K-Means Clustering</vt:lpstr>
      <vt:lpstr>K-Means Clustering</vt:lpstr>
      <vt:lpstr>Data Pre-processing (Part 2)</vt:lpstr>
      <vt:lpstr>Data Pre-processing (Part 2)</vt:lpstr>
      <vt:lpstr>Data Pre-processing (Part 2)</vt:lpstr>
      <vt:lpstr>How Random Forest Classifiers Work</vt:lpstr>
      <vt:lpstr>Random Forest Classifier</vt:lpstr>
      <vt:lpstr>How Neural Networks Work</vt:lpstr>
      <vt:lpstr>Artificial Neural Networks (Deep Learning)</vt:lpstr>
      <vt:lpstr>Model verification</vt:lpstr>
      <vt:lpstr>Results from average accuracy functions</vt:lpstr>
      <vt:lpstr>Results from feature importance calculations</vt:lpstr>
      <vt:lpstr>Future areas of exploration</vt:lpstr>
      <vt:lpstr>Acknowledgements</vt:lpstr>
      <vt:lpstr>Thank you</vt:lpstr>
      <vt:lpstr>Sources Consulted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Colorectal Cancer Data Analysis</dc:title>
  <dc:creator>Adam Wojtul128</dc:creator>
  <cp:lastModifiedBy>Wojtulewski Adam</cp:lastModifiedBy>
  <cp:revision>26</cp:revision>
  <dcterms:created xsi:type="dcterms:W3CDTF">2023-07-25T20:52:10Z</dcterms:created>
  <dcterms:modified xsi:type="dcterms:W3CDTF">2023-08-15T23:47:47Z</dcterms:modified>
</cp:coreProperties>
</file>